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0"/>
  </p:notesMasterIdLst>
  <p:sldIdLst>
    <p:sldId id="256" r:id="rId2"/>
    <p:sldId id="258" r:id="rId3"/>
    <p:sldId id="259" r:id="rId4"/>
    <p:sldId id="272" r:id="rId5"/>
    <p:sldId id="276" r:id="rId6"/>
    <p:sldId id="278" r:id="rId7"/>
    <p:sldId id="277" r:id="rId8"/>
    <p:sldId id="257" r:id="rId9"/>
    <p:sldId id="279" r:id="rId10"/>
    <p:sldId id="280" r:id="rId11"/>
    <p:sldId id="281" r:id="rId12"/>
    <p:sldId id="283" r:id="rId13"/>
    <p:sldId id="260" r:id="rId14"/>
    <p:sldId id="286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1" r:id="rId25"/>
    <p:sldId id="273" r:id="rId26"/>
    <p:sldId id="274" r:id="rId27"/>
    <p:sldId id="275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78817" autoAdjust="0"/>
  </p:normalViewPr>
  <p:slideViewPr>
    <p:cSldViewPr snapToGrid="0">
      <p:cViewPr varScale="1">
        <p:scale>
          <a:sx n="89" d="100"/>
          <a:sy n="89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F6134-1464-47B2-AC3A-D39E494EFADB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07365-05D1-470F-A597-CA1191B7A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is one of major topic in machine learning</a:t>
            </a:r>
          </a:p>
          <a:p>
            <a:r>
              <a:rPr lang="en-US" dirty="0"/>
              <a:t>a wide range of applications, for example auto-drive, medical image analysis</a:t>
            </a:r>
          </a:p>
          <a:p>
            <a:r>
              <a:rPr lang="en-US" dirty="0"/>
              <a:t>2 purposes: introduce a fantastic, popular cv architecture – mask </a:t>
            </a:r>
            <a:r>
              <a:rPr lang="en-US" dirty="0" err="1"/>
              <a:t>rcnn</a:t>
            </a:r>
            <a:endParaRPr lang="en-US" dirty="0"/>
          </a:p>
          <a:p>
            <a:r>
              <a:rPr lang="en-US" dirty="0"/>
              <a:t>                    help to finish our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4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the mask </a:t>
            </a:r>
            <a:r>
              <a:rPr lang="en-US" dirty="0" err="1"/>
              <a:t>rcnn</a:t>
            </a:r>
            <a:r>
              <a:rPr lang="en-US" dirty="0"/>
              <a:t> derived from faster </a:t>
            </a:r>
            <a:r>
              <a:rPr lang="en-US" dirty="0" err="1"/>
              <a:t>rcnn</a:t>
            </a:r>
            <a:r>
              <a:rPr lang="en-US" dirty="0"/>
              <a:t>.</a:t>
            </a:r>
          </a:p>
          <a:p>
            <a:r>
              <a:rPr lang="en-US" dirty="0"/>
              <a:t>Two branches are almost same as faster </a:t>
            </a:r>
            <a:r>
              <a:rPr lang="en-US" dirty="0" err="1"/>
              <a:t>rcnn</a:t>
            </a:r>
            <a:r>
              <a:rPr lang="en-US" dirty="0"/>
              <a:t>, classification and box regression</a:t>
            </a:r>
          </a:p>
          <a:p>
            <a:r>
              <a:rPr lang="en-US" dirty="0"/>
              <a:t>An additional branch called mask branch is added to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3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  <a:p>
            <a:r>
              <a:rPr lang="en-US" dirty="0"/>
              <a:t>ResNet50, ResNet101</a:t>
            </a:r>
          </a:p>
          <a:p>
            <a:r>
              <a:rPr lang="en-US" dirty="0"/>
              <a:t>Inception series</a:t>
            </a:r>
          </a:p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0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In general, t</a:t>
            </a:r>
            <a:r>
              <a:rPr lang="en-US" dirty="0">
                <a:solidFill>
                  <a:srgbClr val="000000"/>
                </a:solidFill>
                <a:effectLst/>
              </a:rPr>
              <a:t>he closer to the output layer, the smaller the feature map is. The small size feature map leads to difficult to detect small scale objects. </a:t>
            </a:r>
          </a:p>
          <a:p>
            <a:r>
              <a:rPr lang="en-US" dirty="0"/>
              <a:t>FPN address the multi-scale object detection problem</a:t>
            </a:r>
          </a:p>
          <a:p>
            <a:r>
              <a:rPr lang="en-US" dirty="0"/>
              <a:t>Higher level in the </a:t>
            </a:r>
            <a:r>
              <a:rPr lang="en-US" dirty="0" err="1"/>
              <a:t>cnn</a:t>
            </a:r>
            <a:r>
              <a:rPr lang="en-US" dirty="0"/>
              <a:t> network, more semantic value it has, lower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of FPN will feed into RPN to produce region proposal</a:t>
            </a:r>
          </a:p>
          <a:p>
            <a:r>
              <a:rPr lang="en-US" dirty="0"/>
              <a:t>FPN produces feature pyramid instead of feature map</a:t>
            </a:r>
          </a:p>
          <a:p>
            <a:r>
              <a:rPr lang="en-US" dirty="0"/>
              <a:t>There is a suggested formular to select which feature map to cut the ROI, larger scale ROI lower resolution ratio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Quantization is performed during </a:t>
            </a:r>
            <a:r>
              <a:rPr lang="en-US" dirty="0" err="1"/>
              <a:t>RoIPool</a:t>
            </a:r>
            <a:endParaRPr lang="en-US" dirty="0"/>
          </a:p>
          <a:p>
            <a:r>
              <a:rPr lang="en-US" dirty="0"/>
              <a:t>During extracting feature maps, coordinate is divided by specific number, for example 16, 32, result in floating, and then is rounded</a:t>
            </a:r>
          </a:p>
          <a:p>
            <a:r>
              <a:rPr lang="en-US" dirty="0"/>
              <a:t>It leads to misalignments between </a:t>
            </a:r>
            <a:r>
              <a:rPr lang="en-US" dirty="0" err="1"/>
              <a:t>RoI</a:t>
            </a:r>
            <a:r>
              <a:rPr lang="en-US" dirty="0"/>
              <a:t> and the extracted features</a:t>
            </a:r>
          </a:p>
          <a:p>
            <a:r>
              <a:rPr lang="en-US" dirty="0"/>
              <a:t>Not impact on classification and box regression, but large negative effect on pixel-accurate masks</a:t>
            </a:r>
          </a:p>
          <a:p>
            <a:r>
              <a:rPr lang="en-US" dirty="0"/>
              <a:t>https://towardsdatascience.com/understanding-region-of-interest-part-1-roi-pooling-e4f5dd65bb44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quantization</a:t>
            </a:r>
          </a:p>
          <a:p>
            <a:r>
              <a:rPr lang="en-US" dirty="0"/>
              <a:t>4 sample for each bin and use bilinear interpolation</a:t>
            </a:r>
          </a:p>
          <a:p>
            <a:r>
              <a:rPr lang="en-US" dirty="0"/>
              <a:t>https://towardsdatascience.com/understanding-region-of-interest-part-2-roi-align-and-roi-warp-f795196fc193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4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is the number of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Single-model result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MNC [</a:t>
            </a:r>
            <a:r>
              <a:rPr lang="en-US" sz="1800" b="0" i="0" u="none" strike="noStrike" baseline="0" dirty="0">
                <a:solidFill>
                  <a:srgbClr val="228C22"/>
                </a:solidFill>
                <a:latin typeface="NimbusRomNo9L-Regu"/>
              </a:rPr>
              <a:t>10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] and FCIS [</a:t>
            </a:r>
            <a:r>
              <a:rPr lang="en-US" sz="1800" b="0" i="0" u="none" strike="noStrike" baseline="0" dirty="0">
                <a:solidFill>
                  <a:srgbClr val="228C22"/>
                </a:solidFill>
                <a:latin typeface="NimbusRomNo9L-Regu"/>
              </a:rPr>
              <a:t>26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] are the winners of the COCO 2015 and 2016 segmentation challenges, respectively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FCIS+++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is another complex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Backbone architecture: deeper networks do better, FPN outperforms C4 features, and </a:t>
            </a:r>
            <a:r>
              <a:rPr lang="en-US" sz="1800" b="0" i="0" u="none" strike="noStrike" baseline="0" dirty="0" err="1">
                <a:latin typeface="NimbusRomNo9L-Regu"/>
              </a:rPr>
              <a:t>ResNeXt</a:t>
            </a:r>
            <a:r>
              <a:rPr lang="en-US" sz="1800" b="0" i="0" u="none" strike="noStrike" baseline="0" dirty="0">
                <a:latin typeface="NimbusRomNo9L-Regu"/>
              </a:rPr>
              <a:t> improves on </a:t>
            </a:r>
            <a:r>
              <a:rPr lang="en-US" sz="1800" b="0" i="0" u="none" strike="noStrike" baseline="0" dirty="0" err="1">
                <a:latin typeface="NimbusRomNo9L-Regu"/>
              </a:rPr>
              <a:t>ResNet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Multinomial </a:t>
            </a:r>
            <a:r>
              <a:rPr lang="en-US" sz="1800" b="0" i="0" u="none" strike="noStrike" baseline="0" dirty="0">
                <a:latin typeface="NimbusRomNo9L-MediItal"/>
              </a:rPr>
              <a:t>vs</a:t>
            </a:r>
            <a:r>
              <a:rPr lang="en-US" sz="1800" b="0" i="0" u="none" strike="noStrike" baseline="0" dirty="0">
                <a:latin typeface="NimbusRomNo9L-Medi"/>
              </a:rPr>
              <a:t>. Independent Masks</a:t>
            </a:r>
            <a:r>
              <a:rPr lang="en-US" sz="1800" b="0" i="0" u="none" strike="noStrike" baseline="0" dirty="0">
                <a:latin typeface="NimbusRomNo9L-Regu"/>
              </a:rPr>
              <a:t>(ResNet-50-C4):  </a:t>
            </a:r>
            <a:r>
              <a:rPr lang="en-US" sz="1800" b="0" i="0" u="none" strike="noStrike" baseline="0" dirty="0">
                <a:latin typeface="NimbusRomNo9L-ReguItal"/>
              </a:rPr>
              <a:t>Decoupling </a:t>
            </a:r>
            <a:r>
              <a:rPr lang="en-US" sz="1800" b="0" i="0" u="none" strike="noStrike" baseline="0" dirty="0">
                <a:latin typeface="NimbusRomNo9L-Regu"/>
              </a:rPr>
              <a:t>via </a:t>
            </a:r>
            <a:r>
              <a:rPr lang="en-US" sz="1800" b="0" i="0" u="none" strike="noStrike" baseline="0" dirty="0" err="1">
                <a:latin typeface="NimbusRomNo9L-Regu"/>
              </a:rPr>
              <a:t>perclass</a:t>
            </a:r>
            <a:r>
              <a:rPr lang="en-US" sz="1800" b="0" i="0" u="none" strike="noStrike" baseline="0" dirty="0">
                <a:latin typeface="NimbusRomNo9L-Regu"/>
              </a:rPr>
              <a:t> binary masks (sigmoid) gives large gains over multinomial masks (</a:t>
            </a:r>
            <a:r>
              <a:rPr lang="en-US" sz="1800" b="0" i="0" u="none" strike="noStrike" baseline="0" dirty="0" err="1">
                <a:latin typeface="NimbusRomNo9L-Regu"/>
              </a:rPr>
              <a:t>softmax</a:t>
            </a:r>
            <a:r>
              <a:rPr lang="en-US" sz="1800" b="0" i="0" u="none" strike="noStrike" baseline="0" dirty="0">
                <a:latin typeface="NimbusRomNo9L-Regu"/>
              </a:rPr>
              <a:t>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A0A0A"/>
                </a:solidFill>
                <a:effectLst/>
                <a:latin typeface="Merriweather" panose="020B0604020202020204" pitchFamily="2" charset="0"/>
              </a:rPr>
              <a:t>Region of interest can be represented by the rectangle boundaries.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Mask results with various </a:t>
            </a:r>
            <a:r>
              <a:rPr lang="en-US" sz="1800" b="0" i="0" u="none" strike="noStrike" baseline="0" dirty="0" err="1">
                <a:latin typeface="NimbusRomNo9L-Regu"/>
              </a:rPr>
              <a:t>RoI</a:t>
            </a:r>
            <a:r>
              <a:rPr lang="en-US" sz="1800" b="0" i="0" u="none" strike="noStrike" baseline="0" dirty="0">
                <a:latin typeface="NimbusRomNo9L-Regu"/>
              </a:rPr>
              <a:t> layers. </a:t>
            </a:r>
            <a:r>
              <a:rPr lang="en-US" sz="1800" b="0" i="0" u="none" strike="noStrike" baseline="0" dirty="0" err="1">
                <a:latin typeface="NimbusRomNo9L-Regu"/>
              </a:rPr>
              <a:t>RoIAlign</a:t>
            </a:r>
            <a:r>
              <a:rPr lang="en-US" sz="1800" b="0" i="0" u="none" strike="noStrike" baseline="0" dirty="0">
                <a:latin typeface="NimbusRomNo9L-Regu"/>
              </a:rPr>
              <a:t> layer improves AP by 3 points and AP</a:t>
            </a:r>
            <a:r>
              <a:rPr lang="en-US" sz="1800" b="0" i="0" u="none" strike="noStrike" baseline="0" dirty="0">
                <a:latin typeface="CMR6"/>
              </a:rPr>
              <a:t>75 </a:t>
            </a:r>
            <a:r>
              <a:rPr lang="en-US" sz="1800" b="0" i="0" u="none" strike="noStrike" baseline="0" dirty="0">
                <a:latin typeface="NimbusRomNo9L-Regu"/>
              </a:rPr>
              <a:t>by 5 points.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ResNet-50 with stride 32. Mask-level and box-level AP using </a:t>
            </a:r>
            <a:r>
              <a:rPr lang="en-US" sz="1800" b="0" i="0" u="none" strike="noStrike" baseline="0" dirty="0">
                <a:latin typeface="NimbusRomNo9L-ReguItal"/>
              </a:rPr>
              <a:t>large-stride </a:t>
            </a:r>
            <a:r>
              <a:rPr lang="en-US" sz="1800" b="0" i="0" u="none" strike="noStrike" baseline="0" dirty="0">
                <a:latin typeface="NimbusRomNo9L-Regu"/>
              </a:rPr>
              <a:t>features. Misalignments are more severe than with stride-16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0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Mask Branch </a:t>
            </a:r>
            <a:r>
              <a:rPr lang="en-US" sz="1800" b="0" i="0" u="none" strike="noStrike" baseline="0" dirty="0">
                <a:latin typeface="NimbusRomNo9L-Regu"/>
              </a:rPr>
              <a:t>(ResNet-50-FPN): Fully convolutional networks (FCN) </a:t>
            </a:r>
            <a:r>
              <a:rPr lang="en-US" sz="1800" b="0" i="0" u="none" strike="noStrike" baseline="0" dirty="0">
                <a:latin typeface="NimbusRomNo9L-ReguItal"/>
              </a:rPr>
              <a:t>vs</a:t>
            </a:r>
            <a:r>
              <a:rPr lang="en-US" sz="1800" b="0" i="0" u="none" strike="noStrike" baseline="0" dirty="0">
                <a:latin typeface="NimbusRomNo9L-Regu"/>
              </a:rPr>
              <a:t>. multi-layer </a:t>
            </a:r>
            <a:r>
              <a:rPr lang="en-US" sz="1800" b="0" i="0" u="none" strike="noStrike" baseline="0" dirty="0" err="1">
                <a:latin typeface="NimbusRomNo9L-Regu"/>
              </a:rPr>
              <a:t>perceptrons</a:t>
            </a:r>
            <a:r>
              <a:rPr lang="en-US" sz="1800" b="0" i="0" u="none" strike="noStrike" baseline="0" dirty="0">
                <a:latin typeface="NimbusRomNo9L-Regu"/>
              </a:rPr>
              <a:t> (MLP, fully-connected) for mask prediction. FCNs improve results as they take advantage of explicitly encoding spatial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7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2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Segmentation task is pixel-to-pixel, fully connected network leads to loss spatial information</a:t>
            </a:r>
          </a:p>
          <a:p>
            <a:r>
              <a:rPr lang="en-US" dirty="0"/>
              <a:t>We expect the output masks are same size as the input data</a:t>
            </a:r>
          </a:p>
          <a:p>
            <a:r>
              <a:rPr lang="en-US" dirty="0"/>
              <a:t>The reason why applying </a:t>
            </a:r>
            <a:r>
              <a:rPr lang="en-US" dirty="0" err="1"/>
              <a:t>downsampling</a:t>
            </a:r>
            <a:r>
              <a:rPr lang="en-US" dirty="0"/>
              <a:t> in the network is reducing computation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8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AvertaStd-semibold"/>
              </a:rPr>
              <a:t>predecessor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Selective Search provide 2k region of interest (ROI)</a:t>
            </a:r>
          </a:p>
          <a:p>
            <a:r>
              <a:rPr lang="en-US" dirty="0"/>
              <a:t>Convolution network expect same input size. Otherwise, the fully connected network doesn’t work.</a:t>
            </a:r>
          </a:p>
          <a:p>
            <a:r>
              <a:rPr lang="en-US" dirty="0"/>
              <a:t>Warp images regions into fixed size: </a:t>
            </a:r>
            <a:r>
              <a:rPr lang="en-US" b="0" i="0" dirty="0">
                <a:solidFill>
                  <a:srgbClr val="0A0A0A"/>
                </a:solidFill>
                <a:effectLst/>
                <a:latin typeface="Merriweather" panose="00000500000000000000" pitchFamily="2" charset="0"/>
              </a:rPr>
              <a:t>227 x 227 x 3</a:t>
            </a:r>
            <a:endParaRPr lang="en-US" dirty="0"/>
          </a:p>
          <a:p>
            <a:r>
              <a:rPr lang="en-US" dirty="0"/>
              <a:t>2k regions go through the </a:t>
            </a:r>
            <a:r>
              <a:rPr lang="en-US" dirty="0" err="1"/>
              <a:t>cnn</a:t>
            </a:r>
            <a:r>
              <a:rPr lang="en-US" dirty="0"/>
              <a:t> </a:t>
            </a:r>
            <a:r>
              <a:rPr lang="en-US" b="0" i="0" dirty="0">
                <a:solidFill>
                  <a:srgbClr val="0A0A0A"/>
                </a:solidFill>
                <a:effectLst/>
                <a:latin typeface="Merriweather" panose="00000500000000000000" pitchFamily="2" charset="0"/>
              </a:rPr>
              <a:t> to produce output features</a:t>
            </a:r>
            <a:r>
              <a:rPr lang="en-US" dirty="0"/>
              <a:t>, then feed into classification and regression network, like what we mentioned before</a:t>
            </a:r>
          </a:p>
          <a:p>
            <a:r>
              <a:rPr lang="en-US" dirty="0"/>
              <a:t>Very slow because we need training 2k regions per image</a:t>
            </a:r>
          </a:p>
          <a:p>
            <a:r>
              <a:rPr lang="en-US" dirty="0"/>
              <a:t>According the report, training takes 84h in an 8 GPU machine, inference is 47s/image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retrieve region of interest proposals in the inputted images, instead, Fast R-</a:t>
            </a:r>
            <a:r>
              <a:rPr lang="en-US" dirty="0" err="1"/>
              <a:t>cnn</a:t>
            </a:r>
            <a:r>
              <a:rPr lang="en-US" dirty="0"/>
              <a:t> retrieves proposals from feature maps</a:t>
            </a:r>
          </a:p>
          <a:p>
            <a:r>
              <a:rPr lang="en-US" dirty="0"/>
              <a:t>This improvement boost the performance a lot by share convolution computations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fast r-</a:t>
            </a:r>
            <a:r>
              <a:rPr lang="en-US" dirty="0" err="1"/>
              <a:t>cnn</a:t>
            </a:r>
            <a:r>
              <a:rPr lang="en-US" dirty="0"/>
              <a:t> model, the selective search algorithm dominates the runtime. It means the selective search become the bottleneck.</a:t>
            </a:r>
          </a:p>
          <a:p>
            <a:r>
              <a:rPr lang="en-US" dirty="0"/>
              <a:t>Faster r-</a:t>
            </a:r>
            <a:r>
              <a:rPr lang="en-US" dirty="0" err="1"/>
              <a:t>cnn</a:t>
            </a:r>
            <a:r>
              <a:rPr lang="en-US" dirty="0"/>
              <a:t>, the selective search is replaced by the RPN (region proposal network) where predicts region proposals inside the network on the top of convolution feature maps. </a:t>
            </a:r>
          </a:p>
          <a:p>
            <a:r>
              <a:rPr lang="en-US" dirty="0"/>
              <a:t>RPN is trainable subnetwork inside the faster </a:t>
            </a:r>
            <a:r>
              <a:rPr lang="en-US" dirty="0" err="1"/>
              <a:t>rcnn</a:t>
            </a:r>
            <a:r>
              <a:rPr lang="en-US" dirty="0"/>
              <a:t> network, instead of a traditional algorithm.</a:t>
            </a:r>
          </a:p>
          <a:p>
            <a:r>
              <a:rPr lang="en-US" dirty="0"/>
              <a:t>The runtime is significantly reduced.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07365-05D1-470F-A597-CA1191B7A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4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5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7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0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3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8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3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6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OT3UIXZztE&amp;t=410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P@[0.5:0.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mple concrete texture">
            <a:extLst>
              <a:ext uri="{FF2B5EF4-FFF2-40B4-BE49-F238E27FC236}">
                <a16:creationId xmlns:a16="http://schemas.microsoft.com/office/drawing/2014/main" id="{8C46BDB7-D225-4FB6-B918-9097B36D4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8" b="11749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0A718-2977-4B0F-A8C8-59C46D03D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8" y="2838734"/>
            <a:ext cx="8625385" cy="27295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Mask R-CNN Explanation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4CBC3-A459-45FF-9DCD-636C379CB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1260" y="5786651"/>
            <a:ext cx="5909481" cy="81137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Weicong</a:t>
            </a:r>
            <a:r>
              <a:rPr lang="en-US" dirty="0">
                <a:solidFill>
                  <a:schemeClr val="bg1"/>
                </a:solidFill>
              </a:rPr>
              <a:t> Feng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4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4" name="Rectangle 10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Rectangle 14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42135-A742-4FDB-BCCF-3AB4A0DB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R-CNN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4AAE8-81C8-4C25-AE74-75C2569A8E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30" y="697235"/>
            <a:ext cx="6456671" cy="57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8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4D40D-9D74-4146-96A4-FC262141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Fast R-CNN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F0972-43AA-45F5-9EC2-819DF207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76" y="698155"/>
            <a:ext cx="6110177" cy="357210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41912AA-D2F8-4D72-BD5C-5A1FAEF6E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91076" y="4277596"/>
            <a:ext cx="6324128" cy="2154888"/>
          </a:xfrm>
        </p:spPr>
      </p:pic>
    </p:spTree>
    <p:extLst>
      <p:ext uri="{BB962C8B-B14F-4D97-AF65-F5344CB8AC3E}">
        <p14:creationId xmlns:p14="http://schemas.microsoft.com/office/powerpoint/2010/main" val="193751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6134" y="0"/>
            <a:ext cx="611586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05423-4E4C-4BD3-980D-08FBD0AE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70" y="3185937"/>
            <a:ext cx="4303528" cy="2728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/>
              <a:t>Faster R-</a:t>
            </a:r>
            <a:r>
              <a:rPr lang="en-US" sz="4400" dirty="0" err="1"/>
              <a:t>Cnn</a:t>
            </a:r>
            <a:endParaRPr lang="en-US" sz="4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619C23-87F3-408F-8053-E09697C7A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890" y="423311"/>
            <a:ext cx="4886913" cy="3958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91865-5432-41F9-856F-D34C7553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1" y="4598455"/>
            <a:ext cx="4194740" cy="20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4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10">
            <a:extLst>
              <a:ext uri="{FF2B5EF4-FFF2-40B4-BE49-F238E27FC236}">
                <a16:creationId xmlns:a16="http://schemas.microsoft.com/office/drawing/2014/main" id="{DA27A5CA-8322-4584-B42A-F2691652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FC989A5E-D171-4BB1-ACFF-6D1503FE5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14">
            <a:extLst>
              <a:ext uri="{FF2B5EF4-FFF2-40B4-BE49-F238E27FC236}">
                <a16:creationId xmlns:a16="http://schemas.microsoft.com/office/drawing/2014/main" id="{58E37D5E-2F40-4CD5-A0F2-04001FB7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799" y="871105"/>
            <a:ext cx="7120054" cy="511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99C69-F50D-48DF-961C-CB83E053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41507"/>
            <a:ext cx="5823323" cy="1099670"/>
          </a:xfrm>
        </p:spPr>
        <p:txBody>
          <a:bodyPr>
            <a:normAutofit/>
          </a:bodyPr>
          <a:lstStyle/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86" name="Content Placeholder 7">
            <a:extLst>
              <a:ext uri="{FF2B5EF4-FFF2-40B4-BE49-F238E27FC236}">
                <a16:creationId xmlns:a16="http://schemas.microsoft.com/office/drawing/2014/main" id="{F4C6E6EB-E358-4347-B777-3244E382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699" y="2348753"/>
            <a:ext cx="4220183" cy="3199061"/>
          </a:xfrm>
        </p:spPr>
        <p:txBody>
          <a:bodyPr>
            <a:normAutofit/>
          </a:bodyPr>
          <a:lstStyle/>
          <a:p>
            <a:r>
              <a:rPr lang="en-US" dirty="0"/>
              <a:t>CNN: extract feature map</a:t>
            </a:r>
          </a:p>
          <a:p>
            <a:r>
              <a:rPr lang="en-US" dirty="0"/>
              <a:t>RPN: produce objects proposals</a:t>
            </a:r>
          </a:p>
          <a:p>
            <a:r>
              <a:rPr lang="en-US" dirty="0"/>
              <a:t>Box head: classifier &amp; box regression</a:t>
            </a:r>
          </a:p>
          <a:p>
            <a:r>
              <a:rPr lang="en-US" dirty="0"/>
              <a:t>Mask head: pixel mask</a:t>
            </a:r>
          </a:p>
        </p:txBody>
      </p:sp>
      <p:grpSp>
        <p:nvGrpSpPr>
          <p:cNvPr id="87" name="Group 16">
            <a:extLst>
              <a:ext uri="{FF2B5EF4-FFF2-40B4-BE49-F238E27FC236}">
                <a16:creationId xmlns:a16="http://schemas.microsoft.com/office/drawing/2014/main" id="{2DDC3E08-72B7-412C-A277-9F3CF8EB3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4164" y="-37765"/>
            <a:ext cx="1829755" cy="6918658"/>
            <a:chOff x="9314164" y="-37765"/>
            <a:chExt cx="1829755" cy="6918658"/>
          </a:xfrm>
        </p:grpSpPr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6E393635-9ABA-4EE9-8984-D5B554D94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2A5EAEA1-79EC-462F-A08B-6139634F7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1D2E5290-45AD-48B0-B9A0-7AE0A908B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E13C4831-440C-418E-9302-DDD9BFE38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42B526D9-7E5C-4A67-9B1C-9E92092E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8">
              <a:extLst>
                <a:ext uri="{FF2B5EF4-FFF2-40B4-BE49-F238E27FC236}">
                  <a16:creationId xmlns:a16="http://schemas.microsoft.com/office/drawing/2014/main" id="{DFA07926-5610-463F-BB98-6659FBA4C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0">
              <a:extLst>
                <a:ext uri="{FF2B5EF4-FFF2-40B4-BE49-F238E27FC236}">
                  <a16:creationId xmlns:a16="http://schemas.microsoft.com/office/drawing/2014/main" id="{827A238B-BA0C-4EBD-92EB-57B575487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2">
              <a:extLst>
                <a:ext uri="{FF2B5EF4-FFF2-40B4-BE49-F238E27FC236}">
                  <a16:creationId xmlns:a16="http://schemas.microsoft.com/office/drawing/2014/main" id="{0CC3E394-72A8-46B8-B333-9A4801153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0">
              <a:extLst>
                <a:ext uri="{FF2B5EF4-FFF2-40B4-BE49-F238E27FC236}">
                  <a16:creationId xmlns:a16="http://schemas.microsoft.com/office/drawing/2014/main" id="{C2F2B81F-CCBD-4D75-A268-529C27BEB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1">
              <a:extLst>
                <a:ext uri="{FF2B5EF4-FFF2-40B4-BE49-F238E27FC236}">
                  <a16:creationId xmlns:a16="http://schemas.microsoft.com/office/drawing/2014/main" id="{248273A6-4595-4B49-870D-93184B2BC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5">
              <a:extLst>
                <a:ext uri="{FF2B5EF4-FFF2-40B4-BE49-F238E27FC236}">
                  <a16:creationId xmlns:a16="http://schemas.microsoft.com/office/drawing/2014/main" id="{613F679C-C6B7-45E2-AB85-06F11D01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1">
              <a:extLst>
                <a:ext uri="{FF2B5EF4-FFF2-40B4-BE49-F238E27FC236}">
                  <a16:creationId xmlns:a16="http://schemas.microsoft.com/office/drawing/2014/main" id="{AD733645-CE3B-4C6D-98E4-1C01A1C3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CC6A862F-C126-4979-9572-943E0EFA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D810D816-815F-4A09-A3E5-451D74A2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297ABCD3-B369-4690-81A8-2627F24E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2F71286-5332-4172-A372-755A472F3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B5108B37-F44A-47A4-A995-524197C4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B4CEC1A4-E49B-426A-A335-FBB8D5434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A877D66C-F031-4FD3-A679-013BBD59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8">
              <a:extLst>
                <a:ext uri="{FF2B5EF4-FFF2-40B4-BE49-F238E27FC236}">
                  <a16:creationId xmlns:a16="http://schemas.microsoft.com/office/drawing/2014/main" id="{204EE8DB-CB6A-4043-8892-547496A83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9">
              <a:extLst>
                <a:ext uri="{FF2B5EF4-FFF2-40B4-BE49-F238E27FC236}">
                  <a16:creationId xmlns:a16="http://schemas.microsoft.com/office/drawing/2014/main" id="{D41334E9-5983-47FA-8F3F-E023DE88C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4">
              <a:extLst>
                <a:ext uri="{FF2B5EF4-FFF2-40B4-BE49-F238E27FC236}">
                  <a16:creationId xmlns:a16="http://schemas.microsoft.com/office/drawing/2014/main" id="{6FA6CD72-6404-4323-BFB5-E3C38E38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6">
              <a:extLst>
                <a:ext uri="{FF2B5EF4-FFF2-40B4-BE49-F238E27FC236}">
                  <a16:creationId xmlns:a16="http://schemas.microsoft.com/office/drawing/2014/main" id="{8A621A24-4735-44CF-99C1-BC39C2B71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C55F2697-EFEC-4C5E-9D88-7F777473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E74E34E-E8B2-43CF-A574-E562761D2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FCC862A-0E3B-42C2-9B61-40EE412F2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6A4FFCDE-0207-482A-B5D1-757A0E0F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4729E6D2-3822-40F6-8EB5-86F31EF1E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C8B35183-6EB6-4558-9788-CE8F0594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B875E16E-F2DF-4A3D-A535-311A1886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273178BC-B163-42C8-8AA3-E6015091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8">
              <a:extLst>
                <a:ext uri="{FF2B5EF4-FFF2-40B4-BE49-F238E27FC236}">
                  <a16:creationId xmlns:a16="http://schemas.microsoft.com/office/drawing/2014/main" id="{3F715015-E0A6-4A26-9FD6-8150DDF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0EE0F506-CF28-4919-843E-96C438CC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ABF621B4-0B01-43A4-A7D1-413915B3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11CEF3FD-9334-449D-9A0D-A87415834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9FB3FAF8-148B-46ED-9715-58CFE790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8">
              <a:extLst>
                <a:ext uri="{FF2B5EF4-FFF2-40B4-BE49-F238E27FC236}">
                  <a16:creationId xmlns:a16="http://schemas.microsoft.com/office/drawing/2014/main" id="{410E3435-0683-4EF2-9185-B5CADDD6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FC146718-F493-4688-93D1-D3C4DBB66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">
              <a:extLst>
                <a:ext uri="{FF2B5EF4-FFF2-40B4-BE49-F238E27FC236}">
                  <a16:creationId xmlns:a16="http://schemas.microsoft.com/office/drawing/2014/main" id="{1C18D603-D7E6-4574-B11F-2C2462E3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0">
              <a:extLst>
                <a:ext uri="{FF2B5EF4-FFF2-40B4-BE49-F238E27FC236}">
                  <a16:creationId xmlns:a16="http://schemas.microsoft.com/office/drawing/2014/main" id="{39BAC9E3-0ED4-4E15-9E08-A51F8487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1">
              <a:extLst>
                <a:ext uri="{FF2B5EF4-FFF2-40B4-BE49-F238E27FC236}">
                  <a16:creationId xmlns:a16="http://schemas.microsoft.com/office/drawing/2014/main" id="{731CC313-61BB-44C9-9BE8-6CFF0F2B0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5">
              <a:extLst>
                <a:ext uri="{FF2B5EF4-FFF2-40B4-BE49-F238E27FC236}">
                  <a16:creationId xmlns:a16="http://schemas.microsoft.com/office/drawing/2014/main" id="{55944B1A-48F3-4273-A87D-B12B35F8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2C030015-13DB-4AAA-B2C5-0DB11B17B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4CCDA4CA-802B-4060-84E8-3A5BCC25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4AFB2596-28AD-4968-AC8C-0C89D5F8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2877C19B-C85A-43A8-9D22-E3555757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86BB8A06-3A72-4664-906D-A764FD3C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13A6CBDF-A71E-4C76-90F5-F93EC047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CDDE2395-D4D4-4B16-998E-BA136879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0C4C9822-221D-4DFD-A8F0-88BDB960D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75210329-C983-4B1D-8573-5EB689CF4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9">
              <a:extLst>
                <a:ext uri="{FF2B5EF4-FFF2-40B4-BE49-F238E27FC236}">
                  <a16:creationId xmlns:a16="http://schemas.microsoft.com/office/drawing/2014/main" id="{12078099-9836-4B34-B3F8-123577D2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8">
              <a:extLst>
                <a:ext uri="{FF2B5EF4-FFF2-40B4-BE49-F238E27FC236}">
                  <a16:creationId xmlns:a16="http://schemas.microsoft.com/office/drawing/2014/main" id="{DDC4164A-CF54-4258-93D9-E2985D83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9">
              <a:extLst>
                <a:ext uri="{FF2B5EF4-FFF2-40B4-BE49-F238E27FC236}">
                  <a16:creationId xmlns:a16="http://schemas.microsoft.com/office/drawing/2014/main" id="{5757C01C-EDE3-4DA2-A988-C56F9267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4">
              <a:extLst>
                <a:ext uri="{FF2B5EF4-FFF2-40B4-BE49-F238E27FC236}">
                  <a16:creationId xmlns:a16="http://schemas.microsoft.com/office/drawing/2014/main" id="{3DFE3A5E-CE1B-44A3-90D9-F7ECC6F8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6">
              <a:extLst>
                <a:ext uri="{FF2B5EF4-FFF2-40B4-BE49-F238E27FC236}">
                  <a16:creationId xmlns:a16="http://schemas.microsoft.com/office/drawing/2014/main" id="{96392746-AF8E-4EC4-ABD1-04C4AB9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63B0352C-E450-4B7D-826D-25B95A158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0">
              <a:extLst>
                <a:ext uri="{FF2B5EF4-FFF2-40B4-BE49-F238E27FC236}">
                  <a16:creationId xmlns:a16="http://schemas.microsoft.com/office/drawing/2014/main" id="{291D0AEA-30E5-47FC-9CBD-F59E9241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5D3E4E8D-958E-4303-B0DC-F363C1256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D496ABB3-10B3-42C9-B3B5-8AE46C11A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C2E6BC-B2CC-4053-A3CC-8B9FC633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19" y="903849"/>
            <a:ext cx="5456303" cy="50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C0458-7552-47EF-AD37-5D86FCE9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R-CNN Family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B8473A-1039-46CA-A130-969E8BC7D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235" y="2113935"/>
            <a:ext cx="9429529" cy="41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26C5-83E0-4212-94A8-EDAC3212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Backbone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396B32-BA40-4DD3-BFFC-9E2C061A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4017109" cy="3280174"/>
          </a:xfrm>
        </p:spPr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 err="1"/>
              <a:t>ResNeXt</a:t>
            </a:r>
            <a:r>
              <a:rPr lang="en-US" dirty="0"/>
              <a:t> with FPN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CAD38-A078-4C9A-8AA8-9D827A58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93" y="2260315"/>
            <a:ext cx="6448658" cy="33070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24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2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086" name="Rectangle 129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00844-B1D6-4C76-8138-2F3E3181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FPN, Feature Pyramid Network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39007135-62A2-438C-82D0-6B68E73A57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4112" y="2113935"/>
            <a:ext cx="4823775" cy="41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4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6134" y="0"/>
            <a:ext cx="611586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E79BD-B527-4BE2-BBCD-360AE097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70" y="3185937"/>
            <a:ext cx="4303528" cy="2728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 err="1"/>
              <a:t>ResNet</a:t>
            </a:r>
            <a:r>
              <a:rPr lang="en-US" sz="4400" dirty="0"/>
              <a:t>-FPN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1B5DAF-33C9-428D-81B5-9EDCE4DE1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89" y="1563662"/>
            <a:ext cx="5715265" cy="40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6A4683-5C84-4142-82BE-DE3155E3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00" r="3369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1A83-A677-4ADE-B656-7FA1DEA7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Pooling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32E56-2F43-48C8-B271-F0425DF78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8455" y="1712000"/>
            <a:ext cx="9516795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6495B-C4C3-4B2C-8C1C-DADC543DD1BF}"/>
              </a:ext>
            </a:extLst>
          </p:cNvPr>
          <p:cNvSpPr txBox="1"/>
          <p:nvPr/>
        </p:nvSpPr>
        <p:spPr>
          <a:xfrm>
            <a:off x="831854" y="6170414"/>
            <a:ext cx="8909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https://www.youtube.com/watch?v=Ul25zSysk2A&amp;inde x=1&amp;list=PLkRkKTC6HZMxZrxnHUDYSLiPZxiUUF D2C</a:t>
            </a:r>
          </a:p>
        </p:txBody>
      </p:sp>
    </p:spTree>
    <p:extLst>
      <p:ext uri="{BB962C8B-B14F-4D97-AF65-F5344CB8AC3E}">
        <p14:creationId xmlns:p14="http://schemas.microsoft.com/office/powerpoint/2010/main" val="39241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A260-FD68-4EBE-8689-C3D55079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EF4C-C270-41E3-9961-D9538DC8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concepts and background knowledge</a:t>
            </a:r>
          </a:p>
          <a:p>
            <a:r>
              <a:rPr lang="en-US" dirty="0"/>
              <a:t>R-CNN Family</a:t>
            </a:r>
          </a:p>
          <a:p>
            <a:r>
              <a:rPr lang="en-US" dirty="0"/>
              <a:t>Mask R-CNN Architecture</a:t>
            </a:r>
          </a:p>
          <a:p>
            <a:r>
              <a:rPr lang="en-US" dirty="0"/>
              <a:t>Ablation Experiments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4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53B22-A890-42A3-9EE0-DDC1AB24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966" y="1135530"/>
            <a:ext cx="4016188" cy="28926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RoIAlign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E7349-F98A-4091-B1A1-44A63E91E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1" r="2" b="3234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B274-C4FD-4408-BC8B-FB75D4B2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EC0F-3AA3-4E72-AA41-BA97A9F5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 = </a:t>
            </a:r>
            <a:r>
              <a:rPr lang="en-US" sz="5400" dirty="0" err="1"/>
              <a:t>L</a:t>
            </a:r>
            <a:r>
              <a:rPr lang="en-US" sz="3200" dirty="0" err="1"/>
              <a:t>class</a:t>
            </a:r>
            <a:r>
              <a:rPr lang="en-US" sz="5400" dirty="0"/>
              <a:t> + </a:t>
            </a:r>
            <a:r>
              <a:rPr lang="en-US" sz="5400" dirty="0" err="1"/>
              <a:t>L</a:t>
            </a:r>
            <a:r>
              <a:rPr lang="en-US" sz="3200" dirty="0" err="1"/>
              <a:t>box</a:t>
            </a:r>
            <a:r>
              <a:rPr lang="en-US" sz="5400" dirty="0"/>
              <a:t> + </a:t>
            </a:r>
            <a:r>
              <a:rPr lang="en-US" sz="5400" dirty="0" err="1"/>
              <a:t>L</a:t>
            </a:r>
            <a:r>
              <a:rPr lang="en-US" sz="3200" dirty="0" err="1"/>
              <a:t>mask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775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DC83-CA92-46D2-AA1B-0946D820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Detail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AEAC-AEED-4804-9F0A-CAC57F73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1874520"/>
            <a:ext cx="502615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Train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RoI</a:t>
            </a:r>
            <a:r>
              <a:rPr lang="en-US" dirty="0"/>
              <a:t> with </a:t>
            </a:r>
            <a:r>
              <a:rPr lang="en-US" dirty="0" err="1"/>
              <a:t>IoU</a:t>
            </a:r>
            <a:r>
              <a:rPr lang="en-US" dirty="0"/>
              <a:t>&gt;0.5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Reshape image to shorter edge being 800 </a:t>
            </a:r>
            <a:r>
              <a:rPr lang="en-US" dirty="0" err="1"/>
              <a:t>pixes</a:t>
            </a:r>
            <a:endParaRPr lang="en-US" dirty="0"/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N(sampled </a:t>
            </a:r>
            <a:r>
              <a:rPr lang="en-US" dirty="0" err="1"/>
              <a:t>RoIs</a:t>
            </a:r>
            <a:r>
              <a:rPr lang="en-US" dirty="0"/>
              <a:t>): 64 for C4, 512 for FPN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Mini-batch: 2/GPU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160K epochs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Lr: 0.02, /10 @120K epochs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Weight decay of 0.0001, momentum of 0.9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B081C6-0E01-4144-BA6D-72440EAC67F5}"/>
              </a:ext>
            </a:extLst>
          </p:cNvPr>
          <p:cNvSpPr txBox="1">
            <a:spLocks/>
          </p:cNvSpPr>
          <p:nvPr/>
        </p:nvSpPr>
        <p:spPr>
          <a:xfrm>
            <a:off x="5886853" y="1859698"/>
            <a:ext cx="5026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Inference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Proposal #: 300 for C4, 1000 for FPN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Non-maximum suppression on box prediction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Mask branch apply to the highest scoring 100 detection boxes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dirty="0"/>
              <a:t>K masks predicted, use only k-</a:t>
            </a:r>
            <a:r>
              <a:rPr lang="en-US" dirty="0" err="1"/>
              <a:t>th</a:t>
            </a:r>
            <a:r>
              <a:rPr lang="en-US" dirty="0"/>
              <a:t> mask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5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34F5-15E4-4C76-9C17-7460F949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603D-7E9F-4F94-BDC3-498B1FC9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ablation study studies the performance of an AI system by removing certain components, to understand the contribution of the component to the overall system.</a:t>
            </a:r>
          </a:p>
        </p:txBody>
      </p:sp>
    </p:spTree>
    <p:extLst>
      <p:ext uri="{BB962C8B-B14F-4D97-AF65-F5344CB8AC3E}">
        <p14:creationId xmlns:p14="http://schemas.microsoft.com/office/powerpoint/2010/main" val="416465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34F5-15E4-4C76-9C17-7460F949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EE274-7E68-41D7-A730-05D2C66D6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1471" y="2333593"/>
            <a:ext cx="8869096" cy="2010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2A1DF-F2C5-4B15-B797-A33CD95847F1}"/>
              </a:ext>
            </a:extLst>
          </p:cNvPr>
          <p:cNvSpPr txBox="1"/>
          <p:nvPr/>
        </p:nvSpPr>
        <p:spPr>
          <a:xfrm>
            <a:off x="1528175" y="4865579"/>
            <a:ext cx="819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u="none" strike="noStrike" baseline="0" dirty="0">
                <a:latin typeface="NimbusRomNo9L-Medi"/>
              </a:rPr>
              <a:t>Performance in State-of-the-art Instance Segmentation Models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4F4E5-6617-43EC-BEDD-E80DA0A790A5}"/>
              </a:ext>
            </a:extLst>
          </p:cNvPr>
          <p:cNvSpPr txBox="1"/>
          <p:nvPr/>
        </p:nvSpPr>
        <p:spPr>
          <a:xfrm>
            <a:off x="739035" y="6170414"/>
            <a:ext cx="6404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b="0" i="0" u="none" strike="noStrike" baseline="0" dirty="0">
                <a:latin typeface="NimbusRomNo9L-Medi"/>
              </a:rPr>
              <a:t>Mask R-CNN by </a:t>
            </a:r>
            <a:r>
              <a:rPr lang="en-US" sz="1400" b="0" i="0" u="none" strike="noStrike" baseline="0" dirty="0" err="1">
                <a:latin typeface="NimbusRomNo9L-Regu"/>
              </a:rPr>
              <a:t>Kaiming</a:t>
            </a:r>
            <a:r>
              <a:rPr lang="en-US" sz="1400" b="0" i="0" u="none" strike="noStrike" baseline="0" dirty="0">
                <a:latin typeface="NimbusRomNo9L-Regu"/>
              </a:rPr>
              <a:t> He Georgia </a:t>
            </a:r>
            <a:r>
              <a:rPr lang="en-US" sz="1400" b="0" i="0" u="none" strike="noStrike" baseline="0" dirty="0" err="1">
                <a:latin typeface="NimbusRomNo9L-Regu"/>
              </a:rPr>
              <a:t>Gkioxari</a:t>
            </a:r>
            <a:r>
              <a:rPr lang="en-US" sz="1400" b="0" i="0" u="none" strike="noStrike" baseline="0" dirty="0">
                <a:latin typeface="NimbusRomNo9L-Regu"/>
              </a:rPr>
              <a:t> Piotr </a:t>
            </a:r>
            <a:r>
              <a:rPr lang="en-US" sz="1400" b="0" i="0" u="none" strike="noStrike" baseline="0" dirty="0" err="1">
                <a:latin typeface="NimbusRomNo9L-Regu"/>
              </a:rPr>
              <a:t>Doll´ar</a:t>
            </a:r>
            <a:r>
              <a:rPr lang="en-US" sz="1400" b="0" i="0" u="none" strike="noStrike" baseline="0" dirty="0">
                <a:latin typeface="NimbusRomNo9L-Regu"/>
              </a:rPr>
              <a:t> Ross </a:t>
            </a:r>
            <a:r>
              <a:rPr lang="en-US" sz="1400" b="0" i="0" u="none" strike="noStrike" baseline="0" dirty="0" err="1">
                <a:latin typeface="NimbusRomNo9L-Regu"/>
              </a:rPr>
              <a:t>Girshick</a:t>
            </a:r>
            <a:r>
              <a:rPr lang="en-US" sz="1400" b="0" i="0" u="none" strike="noStrike" baseline="0" dirty="0">
                <a:latin typeface="NimbusRomNo9L-Regu"/>
              </a:rPr>
              <a:t>, FAIR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13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6134" y="0"/>
            <a:ext cx="611586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733DB-1618-4260-9B2E-9A83D3A5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70" y="3185937"/>
            <a:ext cx="4303528" cy="2728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/>
              <a:t>Ablation Experiments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D27D8C-F12A-4A28-BCBF-4F96ADE1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799" y="1259497"/>
            <a:ext cx="3893288" cy="1705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65727-3F62-4F53-9036-255E7AD2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02" y="4136786"/>
            <a:ext cx="3774441" cy="14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0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24E9B-C823-4A0E-BF5A-6D7D5C24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Ablation 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AB5E9-3F8D-4E61-A558-B43939D2F8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350" y="1814338"/>
            <a:ext cx="5191350" cy="179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AC4F-1BF5-40E7-9F95-DF5AC592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8141"/>
            <a:ext cx="5314507" cy="11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2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4">
            <a:extLst>
              <a:ext uri="{FF2B5EF4-FFF2-40B4-BE49-F238E27FC236}">
                <a16:creationId xmlns:a16="http://schemas.microsoft.com/office/drawing/2014/main" id="{ED002374-4138-45F8-9481-0A8ADE07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5CF07-B1C0-4BFD-86CF-115580C1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32" y="1371600"/>
            <a:ext cx="3763482" cy="412011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Ablation 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9E745-C7D4-49B7-84F0-C6EE60A2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61" y="1009321"/>
            <a:ext cx="5875840" cy="1105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DC81D-FB17-40E1-A746-43FD548D4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944" y="2518892"/>
            <a:ext cx="6444782" cy="360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C7943-C3D3-42F3-8484-61BBCF01B46D}"/>
              </a:ext>
            </a:extLst>
          </p:cNvPr>
          <p:cNvSpPr txBox="1"/>
          <p:nvPr/>
        </p:nvSpPr>
        <p:spPr>
          <a:xfrm>
            <a:off x="4012507" y="6354485"/>
            <a:ext cx="1152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https://towardsdatascience.com/computer-vision-instance-segmentation-with-mask-r-cnn-7983502fcad1</a:t>
            </a:r>
          </a:p>
        </p:txBody>
      </p:sp>
    </p:spTree>
    <p:extLst>
      <p:ext uri="{BB962C8B-B14F-4D97-AF65-F5344CB8AC3E}">
        <p14:creationId xmlns:p14="http://schemas.microsoft.com/office/powerpoint/2010/main" val="367837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5F854-1E63-46E5-9A29-89D1773D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Segmentation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F2A4D-CF89-4789-9EBC-A777CBBB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056" y="1957892"/>
            <a:ext cx="6722290" cy="36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DEE-B709-4F7B-9DE3-B663B5D3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Instance Segmentation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9AB7BF-ECCC-4FF4-A4A6-5D14DFFF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3" y="2088199"/>
            <a:ext cx="9727117" cy="35744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5BA4AB-AB84-4C0F-B0B8-6010490ED8B5}"/>
              </a:ext>
            </a:extLst>
          </p:cNvPr>
          <p:cNvSpPr txBox="1"/>
          <p:nvPr/>
        </p:nvSpPr>
        <p:spPr>
          <a:xfrm>
            <a:off x="536032" y="5486400"/>
            <a:ext cx="780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Demo: </a:t>
            </a:r>
            <a:r>
              <a:rPr lang="en-US" dirty="0">
                <a:hlinkClick r:id="rId3"/>
              </a:rPr>
              <a:t>https://www.youtube.com/watch?v=OOT3UIXZztE&amp;t=410s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B345-9F68-4545-A448-40C83EA7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in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1DDF-CBDC-4E46-8940-0474E7280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IoU</a:t>
            </a:r>
            <a:r>
              <a:rPr lang="en-US" dirty="0"/>
              <a:t> </a:t>
            </a:r>
            <a:r>
              <a:rPr lang="en-US" dirty="0">
                <a:solidFill>
                  <a:srgbClr val="292929"/>
                </a:solidFill>
                <a:latin typeface="sohne"/>
              </a:rPr>
              <a:t> (Intersection over Union)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AP (Average Precision)</a:t>
            </a:r>
          </a:p>
          <a:p>
            <a:pPr marL="320040" lvl="3"/>
            <a:r>
              <a:rPr lang="en-US" dirty="0">
                <a:solidFill>
                  <a:srgbClr val="292929"/>
                </a:solidFill>
                <a:latin typeface="sohne"/>
              </a:rPr>
              <a:t>AP50, AP75, or </a:t>
            </a:r>
            <a:r>
              <a:rPr lang="en-US" dirty="0">
                <a:solidFill>
                  <a:srgbClr val="292929"/>
                </a:solidFill>
                <a:latin typeface="sohne"/>
                <a:hlinkClick r:id="rId3"/>
              </a:rPr>
              <a:t>AP@[0.5:0.95</a:t>
            </a:r>
            <a:r>
              <a:rPr lang="en-US" dirty="0">
                <a:solidFill>
                  <a:srgbClr val="292929"/>
                </a:solidFill>
                <a:latin typeface="sohne"/>
              </a:rPr>
              <a:t>]?</a:t>
            </a:r>
            <a:r>
              <a:rPr lang="en-US" dirty="0"/>
              <a:t>    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mAP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 (Mean Average Precision)</a:t>
            </a:r>
          </a:p>
          <a:p>
            <a:pPr lvl="1"/>
            <a:r>
              <a:rPr lang="en-US" dirty="0"/>
              <a:t>averaged over different classes/categories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r>
              <a:rPr lang="en-US" dirty="0"/>
              <a:t>Kernel</a:t>
            </a:r>
          </a:p>
          <a:p>
            <a:r>
              <a:rPr lang="en-US" dirty="0"/>
              <a:t>Feature map</a:t>
            </a:r>
          </a:p>
          <a:p>
            <a:r>
              <a:rPr lang="en-US" dirty="0" err="1"/>
              <a:t>RoI</a:t>
            </a:r>
            <a:r>
              <a:rPr lang="en-US" dirty="0"/>
              <a:t> (Region of Interest)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B691-076D-4455-8E73-019A4DA96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68" y="2803007"/>
            <a:ext cx="4077590" cy="31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CF812-67A5-4AE2-A1D8-FD57B54C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Image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B4660-8916-4B73-A0D9-EC41BDB2A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" y="2446189"/>
            <a:ext cx="11049000" cy="35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CD7F9-2482-4284-B2D4-90E22D58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Object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47F307-B674-4A9D-91FD-E18F0B1B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3363" y="2113935"/>
            <a:ext cx="8925273" cy="41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2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29" name="Rectangle 68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36C54-0321-4522-ACA5-18F5B202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Semantic Segmentation: Fully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DB22C-FE83-40BD-9FA8-EC54C7325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" y="2183776"/>
            <a:ext cx="11049000" cy="40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0" name="Rectangle 126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2" name="Rectangle 130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CB05-8897-4FA7-B762-1E18057F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R-CNN family </a:t>
            </a:r>
            <a:endParaRPr lang="en-US" dirty="0"/>
          </a:p>
        </p:txBody>
      </p:sp>
      <p:pic>
        <p:nvPicPr>
          <p:cNvPr id="1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0585584-8608-4B27-8CC6-FF510A08FA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031" y="894719"/>
            <a:ext cx="6526356" cy="51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6EE6-45D7-4370-A6D0-4DFA9176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0D35A-2B77-4616-9D99-11715FAC4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656" y="2831306"/>
            <a:ext cx="8639175" cy="2438400"/>
          </a:xfrm>
        </p:spPr>
      </p:pic>
    </p:spTree>
    <p:extLst>
      <p:ext uri="{BB962C8B-B14F-4D97-AF65-F5344CB8AC3E}">
        <p14:creationId xmlns:p14="http://schemas.microsoft.com/office/powerpoint/2010/main" val="3380852973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AD"/>
      </a:accent1>
      <a:accent2>
        <a:srgbClr val="973BB1"/>
      </a:accent2>
      <a:accent3>
        <a:srgbClr val="774DC3"/>
      </a:accent3>
      <a:accent4>
        <a:srgbClr val="4148B4"/>
      </a:accent4>
      <a:accent5>
        <a:srgbClr val="4D85C3"/>
      </a:accent5>
      <a:accent6>
        <a:srgbClr val="3BA5B1"/>
      </a:accent6>
      <a:hlink>
        <a:srgbClr val="3F67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12482</TotalTime>
  <Words>1019</Words>
  <Application>Microsoft Office PowerPoint</Application>
  <PresentationFormat>Widescreen</PresentationFormat>
  <Paragraphs>140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AvertaStd-semibold</vt:lpstr>
      <vt:lpstr>CMR6</vt:lpstr>
      <vt:lpstr>NimbusRomNo9L-Medi</vt:lpstr>
      <vt:lpstr>NimbusRomNo9L-MediItal</vt:lpstr>
      <vt:lpstr>NimbusRomNo9L-Regu</vt:lpstr>
      <vt:lpstr>NimbusRomNo9L-ReguItal</vt:lpstr>
      <vt:lpstr>sohne</vt:lpstr>
      <vt:lpstr>Arial</vt:lpstr>
      <vt:lpstr>Avenir Next LT Pro</vt:lpstr>
      <vt:lpstr>Calibri</vt:lpstr>
      <vt:lpstr>Courier New</vt:lpstr>
      <vt:lpstr>Merriweather</vt:lpstr>
      <vt:lpstr>Modern Love</vt:lpstr>
      <vt:lpstr>BohemianVTI</vt:lpstr>
      <vt:lpstr>Mask R-CNN Explanation</vt:lpstr>
      <vt:lpstr>Outline</vt:lpstr>
      <vt:lpstr>Instance Segmentation</vt:lpstr>
      <vt:lpstr>Basic concepts in CV</vt:lpstr>
      <vt:lpstr>Image Classification</vt:lpstr>
      <vt:lpstr>Object Detection</vt:lpstr>
      <vt:lpstr>Semantic Segmentation: Fully Convolution</vt:lpstr>
      <vt:lpstr>The R-CNN family </vt:lpstr>
      <vt:lpstr>Region Proposals</vt:lpstr>
      <vt:lpstr>R-CNN</vt:lpstr>
      <vt:lpstr>Fast R-CNN</vt:lpstr>
      <vt:lpstr>Faster R-Cnn</vt:lpstr>
      <vt:lpstr>Architecture</vt:lpstr>
      <vt:lpstr>R-CNN Family</vt:lpstr>
      <vt:lpstr>Backbone</vt:lpstr>
      <vt:lpstr>FPN, Feature Pyramid Network</vt:lpstr>
      <vt:lpstr>ResNet-FPN</vt:lpstr>
      <vt:lpstr>PowerPoint Presentation</vt:lpstr>
      <vt:lpstr>RoI Pooling</vt:lpstr>
      <vt:lpstr>RoIAlign</vt:lpstr>
      <vt:lpstr>Loss</vt:lpstr>
      <vt:lpstr>Implementation Detail</vt:lpstr>
      <vt:lpstr>Ablation Experiments</vt:lpstr>
      <vt:lpstr>Ablation Experiments</vt:lpstr>
      <vt:lpstr>Ablation Experiments</vt:lpstr>
      <vt:lpstr>Ablation Experiments</vt:lpstr>
      <vt:lpstr>Ablation Experiments</vt:lpstr>
      <vt:lpstr>Segmentation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 R-CNN Explanation</dc:title>
  <dc:creator>Wei Feng</dc:creator>
  <cp:lastModifiedBy>Wei Feng</cp:lastModifiedBy>
  <cp:revision>37</cp:revision>
  <dcterms:created xsi:type="dcterms:W3CDTF">2021-11-13T23:00:33Z</dcterms:created>
  <dcterms:modified xsi:type="dcterms:W3CDTF">2021-11-22T15:02:49Z</dcterms:modified>
</cp:coreProperties>
</file>